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3" r:id="rId4"/>
    <p:sldId id="266" r:id="rId5"/>
    <p:sldId id="268" r:id="rId6"/>
    <p:sldId id="269" r:id="rId7"/>
    <p:sldId id="270" r:id="rId8"/>
    <p:sldId id="271" r:id="rId9"/>
    <p:sldId id="273" r:id="rId10"/>
    <p:sldId id="274" r:id="rId11"/>
    <p:sldId id="275" r:id="rId12"/>
    <p:sldId id="276" r:id="rId13"/>
    <p:sldId id="277" r:id="rId14"/>
    <p:sldId id="265" r:id="rId15"/>
  </p:sldIdLst>
  <p:sldSz cx="18288000" cy="10287000"/>
  <p:notesSz cx="6858000" cy="9144000"/>
  <p:embeddedFontLst>
    <p:embeddedFont>
      <p:font typeface="Open Sauce" panose="020B0604020202020204" charset="0"/>
      <p:regular r:id="rId16"/>
    </p:embeddedFont>
    <p:embeddedFont>
      <p:font typeface="Open Sauce Bold" panose="020B0604020202020204" charset="0"/>
      <p:regular r:id="rId17"/>
    </p:embeddedFont>
    <p:embeddedFont>
      <p:font typeface="Touvlo" panose="020B0604020202020204" charset="0"/>
      <p:regular r:id="rId18"/>
    </p:embeddedFont>
    <p:embeddedFont>
      <p:font typeface="Touvlo Extra-Light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22" autoAdjust="0"/>
  </p:normalViewPr>
  <p:slideViewPr>
    <p:cSldViewPr>
      <p:cViewPr varScale="1">
        <p:scale>
          <a:sx n="55" d="100"/>
          <a:sy n="55" d="100"/>
        </p:scale>
        <p:origin x="67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07083" y="245421"/>
            <a:ext cx="5634981" cy="9796158"/>
            <a:chOff x="0" y="0"/>
            <a:chExt cx="873006" cy="15176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3006" cy="1517681"/>
            </a:xfrm>
            <a:custGeom>
              <a:avLst/>
              <a:gdLst/>
              <a:ahLst/>
              <a:cxnLst/>
              <a:rect l="l" t="t" r="r" b="b"/>
              <a:pathLst>
                <a:path w="873006" h="1517681">
                  <a:moveTo>
                    <a:pt x="0" y="0"/>
                  </a:moveTo>
                  <a:lnTo>
                    <a:pt x="873006" y="0"/>
                  </a:lnTo>
                  <a:lnTo>
                    <a:pt x="873006" y="1517681"/>
                  </a:lnTo>
                  <a:lnTo>
                    <a:pt x="0" y="1517681"/>
                  </a:lnTo>
                  <a:close/>
                </a:path>
              </a:pathLst>
            </a:custGeom>
            <a:blipFill>
              <a:blip r:embed="rId2"/>
              <a:stretch>
                <a:fillRect l="-80221" r="-80221"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33400" y="1409700"/>
            <a:ext cx="13411200" cy="9796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148"/>
              </a:lnSpc>
            </a:pPr>
            <a:r>
              <a:rPr lang="en-US" sz="11534" spc="-1153" dirty="0">
                <a:solidFill>
                  <a:srgbClr val="3C552D"/>
                </a:solidFill>
                <a:latin typeface="Touvlo Extra-Light"/>
                <a:ea typeface="Touvlo Extra-Light"/>
                <a:cs typeface="Touvlo Extra-Light"/>
                <a:sym typeface="Touvlo Extra-Light"/>
              </a:rPr>
              <a:t>E-commerce Data Warehousing and </a:t>
            </a:r>
          </a:p>
          <a:p>
            <a:pPr algn="l">
              <a:lnSpc>
                <a:spcPts val="16148"/>
              </a:lnSpc>
            </a:pPr>
            <a:r>
              <a:rPr lang="en-US" sz="11534" spc="-1153" dirty="0">
                <a:solidFill>
                  <a:srgbClr val="3C552D"/>
                </a:solidFill>
                <a:latin typeface="Touvlo Extra-Light"/>
                <a:ea typeface="Touvlo Extra-Light"/>
                <a:cs typeface="Touvlo Extra-Light"/>
                <a:sym typeface="Touvlo Extra-Light"/>
              </a:rPr>
              <a:t>Analytics Project</a:t>
            </a:r>
          </a:p>
          <a:p>
            <a:pPr algn="l">
              <a:lnSpc>
                <a:spcPts val="10381"/>
              </a:lnSpc>
            </a:pPr>
            <a:endParaRPr lang="en-US" sz="11534" spc="-1153" dirty="0">
              <a:solidFill>
                <a:srgbClr val="3C552D"/>
              </a:solidFill>
              <a:latin typeface="Touvlo Extra-Light"/>
              <a:ea typeface="Touvlo Extra-Light"/>
              <a:cs typeface="Touvlo Extra-Light"/>
              <a:sym typeface="Touvlo Extra-Light"/>
            </a:endParaRPr>
          </a:p>
          <a:p>
            <a:pPr algn="l">
              <a:lnSpc>
                <a:spcPts val="18998"/>
              </a:lnSpc>
            </a:pPr>
            <a:endParaRPr lang="en-US" sz="11534" spc="-1153" dirty="0">
              <a:solidFill>
                <a:srgbClr val="3C552D"/>
              </a:solidFill>
              <a:latin typeface="Touvlo Extra-Light"/>
              <a:ea typeface="Touvlo Extra-Light"/>
              <a:cs typeface="Touvlo Extra-Light"/>
              <a:sym typeface="Touvlo Extra-Light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1219200" y="8039100"/>
            <a:ext cx="4210749" cy="0"/>
          </a:xfrm>
          <a:prstGeom prst="line">
            <a:avLst/>
          </a:prstGeom>
          <a:ln w="19050" cap="flat">
            <a:solidFill>
              <a:srgbClr val="3C55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5C19E0-E734-32DE-5024-2A9605C00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3053CA9-549C-D8C6-3917-BC9042A09374}"/>
              </a:ext>
            </a:extLst>
          </p:cNvPr>
          <p:cNvSpPr txBox="1"/>
          <p:nvPr/>
        </p:nvSpPr>
        <p:spPr>
          <a:xfrm>
            <a:off x="609601" y="2262981"/>
            <a:ext cx="7924800" cy="5334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GB" sz="3200" dirty="0"/>
          </a:p>
          <a:p>
            <a:pPr algn="l"/>
            <a:r>
              <a:rPr lang="en-GB" sz="3200" dirty="0"/>
              <a:t>3.</a:t>
            </a:r>
            <a:r>
              <a:rPr lang="en-GB" sz="3200" b="0" i="0" dirty="0">
                <a:solidFill>
                  <a:srgbClr val="1F2328"/>
                </a:solidFill>
                <a:effectLst/>
                <a:latin typeface="-apple-system"/>
              </a:rPr>
              <a:t> What is the preferred way to pay in the ecommerce?</a:t>
            </a:r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endParaRPr lang="en-GB" sz="3200" dirty="0"/>
          </a:p>
          <a:p>
            <a:pPr marL="716280" lvl="1" indent="-457200" algn="just">
              <a:lnSpc>
                <a:spcPts val="3168"/>
              </a:lnSpc>
              <a:buFont typeface="Arial" panose="020B0604020202020204" pitchFamily="34" charset="0"/>
              <a:buChar char="•"/>
            </a:pPr>
            <a:endParaRPr lang="en-US" sz="3200" spc="112" dirty="0">
              <a:solidFill>
                <a:srgbClr val="737373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9380449-9059-1C5C-8EB8-132F78B9FEF6}"/>
              </a:ext>
            </a:extLst>
          </p:cNvPr>
          <p:cNvSpPr txBox="1"/>
          <p:nvPr/>
        </p:nvSpPr>
        <p:spPr>
          <a:xfrm>
            <a:off x="705070" y="1181100"/>
            <a:ext cx="8438930" cy="36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4000" spc="-120" dirty="0">
                <a:solidFill>
                  <a:srgbClr val="C37443"/>
                </a:solidFill>
                <a:latin typeface="Open Sauce"/>
                <a:ea typeface="Open Sauce"/>
                <a:cs typeface="Open Sauce"/>
                <a:sym typeface="Open Sauce"/>
              </a:rPr>
              <a:t>Business Review</a:t>
            </a:r>
          </a:p>
        </p:txBody>
      </p:sp>
      <p:sp>
        <p:nvSpPr>
          <p:cNvPr id="25" name="TextBox 2">
            <a:extLst>
              <a:ext uri="{FF2B5EF4-FFF2-40B4-BE49-F238E27FC236}">
                <a16:creationId xmlns:a16="http://schemas.microsoft.com/office/drawing/2014/main" id="{20CFF1A7-E6A0-B8D3-3963-25E064221CB7}"/>
              </a:ext>
            </a:extLst>
          </p:cNvPr>
          <p:cNvSpPr txBox="1"/>
          <p:nvPr/>
        </p:nvSpPr>
        <p:spPr>
          <a:xfrm>
            <a:off x="9144000" y="2262981"/>
            <a:ext cx="7924800" cy="4842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GB" sz="3200" dirty="0"/>
          </a:p>
          <a:p>
            <a:pPr algn="l"/>
            <a:r>
              <a:rPr lang="en-GB" sz="3200" b="0" i="0" dirty="0">
                <a:solidFill>
                  <a:srgbClr val="1F2328"/>
                </a:solidFill>
                <a:effectLst/>
                <a:latin typeface="-apple-system"/>
              </a:rPr>
              <a:t>4. how many </a:t>
            </a:r>
            <a:r>
              <a:rPr lang="en-GB" sz="3200" b="0" i="0" dirty="0" err="1">
                <a:solidFill>
                  <a:srgbClr val="1F2328"/>
                </a:solidFill>
                <a:effectLst/>
                <a:latin typeface="-apple-system"/>
              </a:rPr>
              <a:t>installment</a:t>
            </a:r>
            <a:r>
              <a:rPr lang="en-GB" sz="3200" b="0" i="0" dirty="0">
                <a:solidFill>
                  <a:srgbClr val="1F2328"/>
                </a:solidFill>
                <a:effectLst/>
                <a:latin typeface="-apple-system"/>
              </a:rPr>
              <a:t> is usually done when paying in the ecommerce?</a:t>
            </a:r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endParaRPr lang="en-GB" sz="3200" dirty="0"/>
          </a:p>
          <a:p>
            <a:pPr marL="716280" lvl="1" indent="-457200" algn="just">
              <a:lnSpc>
                <a:spcPts val="3168"/>
              </a:lnSpc>
              <a:buFont typeface="Arial" panose="020B0604020202020204" pitchFamily="34" charset="0"/>
              <a:buChar char="•"/>
            </a:pPr>
            <a:endParaRPr lang="en-US" sz="3200" spc="112" dirty="0">
              <a:solidFill>
                <a:srgbClr val="737373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13728-EB8C-2A54-D5C1-8A2237CE1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52" y="4646056"/>
            <a:ext cx="5738357" cy="27281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A9243C-6F20-3E27-D347-AEF3DBB97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652" y="4209772"/>
            <a:ext cx="6904318" cy="40084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02960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8B98B0-143C-335A-DF09-56D948EF5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DC01046-254E-67CC-3F4E-3F48D517F759}"/>
              </a:ext>
            </a:extLst>
          </p:cNvPr>
          <p:cNvSpPr txBox="1"/>
          <p:nvPr/>
        </p:nvSpPr>
        <p:spPr>
          <a:xfrm>
            <a:off x="609601" y="2262981"/>
            <a:ext cx="7924800" cy="5334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GB" sz="3200" dirty="0"/>
          </a:p>
          <a:p>
            <a:pPr algn="l"/>
            <a:r>
              <a:rPr lang="en-GB" sz="3200" dirty="0"/>
              <a:t>5.</a:t>
            </a:r>
            <a:r>
              <a:rPr lang="en-GB" sz="3200" b="0" i="0" dirty="0">
                <a:solidFill>
                  <a:srgbClr val="1F2328"/>
                </a:solidFill>
                <a:effectLst/>
                <a:latin typeface="-apple-system"/>
              </a:rPr>
              <a:t> What is the average spending time for user for our ecommerce?</a:t>
            </a:r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endParaRPr lang="en-GB" sz="3200" dirty="0"/>
          </a:p>
          <a:p>
            <a:pPr marL="716280" lvl="1" indent="-457200" algn="just">
              <a:lnSpc>
                <a:spcPts val="3168"/>
              </a:lnSpc>
              <a:buFont typeface="Arial" panose="020B0604020202020204" pitchFamily="34" charset="0"/>
              <a:buChar char="•"/>
            </a:pPr>
            <a:endParaRPr lang="en-US" sz="3200" spc="112" dirty="0">
              <a:solidFill>
                <a:srgbClr val="737373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BE2BD54-CD71-18B6-5C48-CEA686DAE17A}"/>
              </a:ext>
            </a:extLst>
          </p:cNvPr>
          <p:cNvSpPr txBox="1"/>
          <p:nvPr/>
        </p:nvSpPr>
        <p:spPr>
          <a:xfrm>
            <a:off x="705070" y="1181100"/>
            <a:ext cx="8438930" cy="36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4000" spc="-120" dirty="0">
                <a:solidFill>
                  <a:srgbClr val="C37443"/>
                </a:solidFill>
                <a:latin typeface="Open Sauce"/>
                <a:ea typeface="Open Sauce"/>
                <a:cs typeface="Open Sauce"/>
                <a:sym typeface="Open Sauce"/>
              </a:rPr>
              <a:t>Business Review</a:t>
            </a:r>
          </a:p>
        </p:txBody>
      </p:sp>
      <p:sp>
        <p:nvSpPr>
          <p:cNvPr id="25" name="TextBox 2">
            <a:extLst>
              <a:ext uri="{FF2B5EF4-FFF2-40B4-BE49-F238E27FC236}">
                <a16:creationId xmlns:a16="http://schemas.microsoft.com/office/drawing/2014/main" id="{C3C9E72D-DC7A-BADE-507D-DEE0438B0DFF}"/>
              </a:ext>
            </a:extLst>
          </p:cNvPr>
          <p:cNvSpPr txBox="1"/>
          <p:nvPr/>
        </p:nvSpPr>
        <p:spPr>
          <a:xfrm>
            <a:off x="9144000" y="2262981"/>
            <a:ext cx="7924800" cy="5334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GB" sz="3200" dirty="0"/>
          </a:p>
          <a:p>
            <a:pPr algn="l"/>
            <a:r>
              <a:rPr lang="en-GB" sz="3200" b="0" i="0" dirty="0">
                <a:solidFill>
                  <a:srgbClr val="1F2328"/>
                </a:solidFill>
                <a:effectLst/>
                <a:latin typeface="-apple-system"/>
              </a:rPr>
              <a:t>6. What is the frequency of purchase on each state?</a:t>
            </a:r>
          </a:p>
          <a:p>
            <a:pPr algn="l"/>
            <a:endParaRPr lang="en-GB" sz="32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endParaRPr lang="en-GB" sz="3200" dirty="0"/>
          </a:p>
          <a:p>
            <a:pPr marL="716280" lvl="1" indent="-457200" algn="just">
              <a:lnSpc>
                <a:spcPts val="3168"/>
              </a:lnSpc>
              <a:buFont typeface="Arial" panose="020B0604020202020204" pitchFamily="34" charset="0"/>
              <a:buChar char="•"/>
            </a:pPr>
            <a:endParaRPr lang="en-US" sz="3200" spc="112" dirty="0">
              <a:solidFill>
                <a:srgbClr val="737373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87FCE-294E-6B5B-B7CF-380CA0A0E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49" y="4472684"/>
            <a:ext cx="6401355" cy="34826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E19466-4AAF-1543-42DD-7BF180A7D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49" y="4044817"/>
            <a:ext cx="8009314" cy="39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30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2B6828-36B4-0B0A-4DD1-36CE1B398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7B399E4-55B2-DAE3-9B96-A6F0A7FF5386}"/>
              </a:ext>
            </a:extLst>
          </p:cNvPr>
          <p:cNvSpPr txBox="1"/>
          <p:nvPr/>
        </p:nvSpPr>
        <p:spPr>
          <a:xfrm>
            <a:off x="609601" y="2262981"/>
            <a:ext cx="7924800" cy="5334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GB" sz="3200" dirty="0"/>
          </a:p>
          <a:p>
            <a:pPr algn="l"/>
            <a:r>
              <a:rPr lang="en-GB" sz="3200" dirty="0"/>
              <a:t>7.</a:t>
            </a:r>
            <a:r>
              <a:rPr lang="en-GB" sz="3200" b="0" i="0" dirty="0">
                <a:solidFill>
                  <a:srgbClr val="1F2328"/>
                </a:solidFill>
                <a:effectLst/>
                <a:latin typeface="-apple-system"/>
              </a:rPr>
              <a:t> Which logistic route that have heavy traffic in our ecommerce?</a:t>
            </a:r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endParaRPr lang="en-GB" sz="3200" dirty="0"/>
          </a:p>
          <a:p>
            <a:pPr marL="716280" lvl="1" indent="-457200" algn="just">
              <a:lnSpc>
                <a:spcPts val="3168"/>
              </a:lnSpc>
              <a:buFont typeface="Arial" panose="020B0604020202020204" pitchFamily="34" charset="0"/>
              <a:buChar char="•"/>
            </a:pPr>
            <a:endParaRPr lang="en-US" sz="3200" spc="112" dirty="0">
              <a:solidFill>
                <a:srgbClr val="737373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933C479-4443-5033-0E20-56E41D141EA6}"/>
              </a:ext>
            </a:extLst>
          </p:cNvPr>
          <p:cNvSpPr txBox="1"/>
          <p:nvPr/>
        </p:nvSpPr>
        <p:spPr>
          <a:xfrm>
            <a:off x="705070" y="1181100"/>
            <a:ext cx="8438930" cy="36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4000" spc="-120" dirty="0">
                <a:solidFill>
                  <a:srgbClr val="C37443"/>
                </a:solidFill>
                <a:latin typeface="Open Sauce"/>
                <a:ea typeface="Open Sauce"/>
                <a:cs typeface="Open Sauce"/>
                <a:sym typeface="Open Sauce"/>
              </a:rPr>
              <a:t>Business Review</a:t>
            </a:r>
          </a:p>
        </p:txBody>
      </p:sp>
      <p:sp>
        <p:nvSpPr>
          <p:cNvPr id="25" name="TextBox 2">
            <a:extLst>
              <a:ext uri="{FF2B5EF4-FFF2-40B4-BE49-F238E27FC236}">
                <a16:creationId xmlns:a16="http://schemas.microsoft.com/office/drawing/2014/main" id="{CB50C661-24F3-577A-8E01-E3B57B332D06}"/>
              </a:ext>
            </a:extLst>
          </p:cNvPr>
          <p:cNvSpPr txBox="1"/>
          <p:nvPr/>
        </p:nvSpPr>
        <p:spPr>
          <a:xfrm>
            <a:off x="9144000" y="2262981"/>
            <a:ext cx="7924800" cy="6319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GB" sz="3200" dirty="0"/>
          </a:p>
          <a:p>
            <a:r>
              <a:rPr lang="en-GB" sz="3200" b="0" i="0" dirty="0">
                <a:solidFill>
                  <a:srgbClr val="1F2328"/>
                </a:solidFill>
                <a:effectLst/>
                <a:latin typeface="-apple-system"/>
              </a:rPr>
              <a:t>8. How many late delivered order in our ecommerce? Are late order affecting the customer satisfaction?</a:t>
            </a:r>
          </a:p>
          <a:p>
            <a:pPr algn="l"/>
            <a:endParaRPr lang="en-GB" sz="32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endParaRPr lang="en-GB" sz="32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endParaRPr lang="en-GB" sz="3200" dirty="0"/>
          </a:p>
          <a:p>
            <a:pPr marL="716280" lvl="1" indent="-457200" algn="just">
              <a:lnSpc>
                <a:spcPts val="3168"/>
              </a:lnSpc>
              <a:buFont typeface="Arial" panose="020B0604020202020204" pitchFamily="34" charset="0"/>
              <a:buChar char="•"/>
            </a:pPr>
            <a:endParaRPr lang="en-US" sz="3200" spc="112" dirty="0">
              <a:solidFill>
                <a:srgbClr val="737373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1D863-0DD7-0C79-168E-A64CE47E9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70" y="3924300"/>
            <a:ext cx="5768840" cy="584504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9F7D4-7E2E-E317-5A90-9566D6DAE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291" y="5391277"/>
            <a:ext cx="7148179" cy="29110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60664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24C61-3A8A-1E36-CA69-E01567F28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20272E9-0F95-B5FF-EB3B-CD481147C435}"/>
              </a:ext>
            </a:extLst>
          </p:cNvPr>
          <p:cNvSpPr txBox="1"/>
          <p:nvPr/>
        </p:nvSpPr>
        <p:spPr>
          <a:xfrm>
            <a:off x="609601" y="2262981"/>
            <a:ext cx="7924800" cy="5334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GB" sz="3200" dirty="0"/>
          </a:p>
          <a:p>
            <a:pPr algn="l"/>
            <a:r>
              <a:rPr lang="en-GB" sz="3200" dirty="0"/>
              <a:t>9.How long is the difference between estimated delivery time and actual delivery time in each state.</a:t>
            </a:r>
            <a:r>
              <a:rPr lang="en-GB" sz="3200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endParaRPr lang="en-GB" sz="3200" dirty="0"/>
          </a:p>
          <a:p>
            <a:pPr marL="716280" lvl="1" indent="-457200" algn="just">
              <a:lnSpc>
                <a:spcPts val="3168"/>
              </a:lnSpc>
              <a:buFont typeface="Arial" panose="020B0604020202020204" pitchFamily="34" charset="0"/>
              <a:buChar char="•"/>
            </a:pPr>
            <a:endParaRPr lang="en-US" sz="3200" spc="112" dirty="0">
              <a:solidFill>
                <a:srgbClr val="737373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8897B63-F8C6-DA5F-D13B-F7E1A56AB9A1}"/>
              </a:ext>
            </a:extLst>
          </p:cNvPr>
          <p:cNvSpPr txBox="1"/>
          <p:nvPr/>
        </p:nvSpPr>
        <p:spPr>
          <a:xfrm>
            <a:off x="705070" y="1181100"/>
            <a:ext cx="8438930" cy="36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4000" spc="-120" dirty="0">
                <a:solidFill>
                  <a:srgbClr val="C37443"/>
                </a:solidFill>
                <a:latin typeface="Open Sauce"/>
                <a:ea typeface="Open Sauce"/>
                <a:cs typeface="Open Sauce"/>
                <a:sym typeface="Open Sauce"/>
              </a:rPr>
              <a:t>Business Review</a:t>
            </a:r>
          </a:p>
        </p:txBody>
      </p:sp>
      <p:sp>
        <p:nvSpPr>
          <p:cNvPr id="25" name="TextBox 2">
            <a:extLst>
              <a:ext uri="{FF2B5EF4-FFF2-40B4-BE49-F238E27FC236}">
                <a16:creationId xmlns:a16="http://schemas.microsoft.com/office/drawing/2014/main" id="{B090A273-ADEB-7742-7EFA-CCFD59FE219A}"/>
              </a:ext>
            </a:extLst>
          </p:cNvPr>
          <p:cNvSpPr txBox="1"/>
          <p:nvPr/>
        </p:nvSpPr>
        <p:spPr>
          <a:xfrm>
            <a:off x="9144000" y="2262981"/>
            <a:ext cx="7924800" cy="5334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GB" sz="3200" dirty="0"/>
          </a:p>
          <a:p>
            <a:r>
              <a:rPr lang="en-GB" sz="3200" dirty="0">
                <a:solidFill>
                  <a:srgbClr val="1F2328"/>
                </a:solidFill>
                <a:latin typeface="-apple-system"/>
              </a:rPr>
              <a:t>10</a:t>
            </a:r>
            <a:r>
              <a:rPr lang="en-GB" sz="3200" b="0" i="0" dirty="0">
                <a:solidFill>
                  <a:srgbClr val="1F2328"/>
                </a:solidFill>
                <a:effectLst/>
                <a:latin typeface="-apple-system"/>
              </a:rPr>
              <a:t>. How long are the delay for delivery / shipping process in each state?</a:t>
            </a:r>
          </a:p>
          <a:p>
            <a:pPr algn="l"/>
            <a:endParaRPr lang="en-GB" sz="32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endParaRPr lang="en-GB" sz="3200" dirty="0"/>
          </a:p>
          <a:p>
            <a:pPr marL="716280" lvl="1" indent="-457200" algn="just">
              <a:lnSpc>
                <a:spcPts val="3168"/>
              </a:lnSpc>
              <a:buFont typeface="Arial" panose="020B0604020202020204" pitchFamily="34" charset="0"/>
              <a:buChar char="•"/>
            </a:pPr>
            <a:endParaRPr lang="en-US" sz="3200" spc="112" dirty="0">
              <a:solidFill>
                <a:srgbClr val="737373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B16512-D36F-83F9-B2F1-8C3C7BC08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991100"/>
            <a:ext cx="6614733" cy="34369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18D19C5-BC49-2589-2891-B13E44587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4457700"/>
            <a:ext cx="7529212" cy="50753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95861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86070" y="2806279"/>
            <a:ext cx="9081662" cy="4772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000"/>
              </a:lnSpc>
            </a:pPr>
            <a:r>
              <a:rPr lang="en-US" sz="20000" spc="-2000" dirty="0">
                <a:solidFill>
                  <a:srgbClr val="3C552D"/>
                </a:solidFill>
                <a:latin typeface="Touvlo"/>
                <a:ea typeface="Touvlo"/>
                <a:cs typeface="Touvlo"/>
                <a:sym typeface="Touvlo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 rot="-10800000">
            <a:off x="6338749" y="983353"/>
            <a:ext cx="454548" cy="454548"/>
          </a:xfrm>
          <a:custGeom>
            <a:avLst/>
            <a:gdLst/>
            <a:ahLst/>
            <a:cxnLst/>
            <a:rect l="l" t="t" r="r" b="b"/>
            <a:pathLst>
              <a:path w="454548" h="454548">
                <a:moveTo>
                  <a:pt x="0" y="0"/>
                </a:moveTo>
                <a:lnTo>
                  <a:pt x="454548" y="0"/>
                </a:lnTo>
                <a:lnTo>
                  <a:pt x="454548" y="454549"/>
                </a:lnTo>
                <a:lnTo>
                  <a:pt x="0" y="454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9" name="TextBox 9"/>
          <p:cNvSpPr txBox="1"/>
          <p:nvPr/>
        </p:nvSpPr>
        <p:spPr>
          <a:xfrm>
            <a:off x="4211653" y="1047750"/>
            <a:ext cx="2354370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1" dirty="0">
                <a:solidFill>
                  <a:srgbClr val="3C552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Presentation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6070" y="8913495"/>
            <a:ext cx="1387565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dirty="0">
                <a:solidFill>
                  <a:srgbClr val="3C552D"/>
                </a:solidFill>
                <a:latin typeface="Open Sauce"/>
                <a:ea typeface="Open Sauce"/>
                <a:cs typeface="Open Sauce"/>
                <a:sym typeface="Open Sauce"/>
              </a:rPr>
              <a:t>END.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3629" y="2860590"/>
            <a:ext cx="7298626" cy="1115406"/>
            <a:chOff x="0" y="0"/>
            <a:chExt cx="1922272" cy="2937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2272" cy="293769"/>
            </a:xfrm>
            <a:custGeom>
              <a:avLst/>
              <a:gdLst/>
              <a:ahLst/>
              <a:cxnLst/>
              <a:rect l="l" t="t" r="r" b="b"/>
              <a:pathLst>
                <a:path w="1922272" h="293769">
                  <a:moveTo>
                    <a:pt x="0" y="0"/>
                  </a:moveTo>
                  <a:lnTo>
                    <a:pt x="1922272" y="0"/>
                  </a:lnTo>
                  <a:lnTo>
                    <a:pt x="1922272" y="293769"/>
                  </a:lnTo>
                  <a:lnTo>
                    <a:pt x="0" y="2937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922272" cy="274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78795" y="3180168"/>
            <a:ext cx="1049127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5000" spc="-500" dirty="0">
                <a:solidFill>
                  <a:srgbClr val="C37443"/>
                </a:solidFill>
                <a:latin typeface="Touvlo Extra-Light"/>
                <a:ea typeface="Touvlo Extra-Light"/>
                <a:cs typeface="Touvlo Extra-Light"/>
                <a:sym typeface="Touvlo Extra-Light"/>
              </a:rPr>
              <a:t>01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2127922" y="2841885"/>
            <a:ext cx="0" cy="1134111"/>
          </a:xfrm>
          <a:prstGeom prst="line">
            <a:avLst/>
          </a:prstGeom>
          <a:ln w="9525" cap="flat">
            <a:solidFill>
              <a:srgbClr val="3C55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grpSp>
        <p:nvGrpSpPr>
          <p:cNvPr id="7" name="Group 7"/>
          <p:cNvGrpSpPr/>
          <p:nvPr/>
        </p:nvGrpSpPr>
        <p:grpSpPr>
          <a:xfrm>
            <a:off x="773629" y="4328823"/>
            <a:ext cx="7298626" cy="1115406"/>
            <a:chOff x="0" y="0"/>
            <a:chExt cx="1922272" cy="2937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22272" cy="293769"/>
            </a:xfrm>
            <a:custGeom>
              <a:avLst/>
              <a:gdLst/>
              <a:ahLst/>
              <a:cxnLst/>
              <a:rect l="l" t="t" r="r" b="b"/>
              <a:pathLst>
                <a:path w="1922272" h="293769">
                  <a:moveTo>
                    <a:pt x="0" y="0"/>
                  </a:moveTo>
                  <a:lnTo>
                    <a:pt x="1922272" y="0"/>
                  </a:lnTo>
                  <a:lnTo>
                    <a:pt x="1922272" y="293769"/>
                  </a:lnTo>
                  <a:lnTo>
                    <a:pt x="0" y="2937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922272" cy="274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78795" y="4648401"/>
            <a:ext cx="1049127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5000" spc="-500" dirty="0">
                <a:solidFill>
                  <a:srgbClr val="C37443"/>
                </a:solidFill>
                <a:latin typeface="Touvlo Extra-Light"/>
                <a:ea typeface="Touvlo Extra-Light"/>
                <a:cs typeface="Touvlo Extra-Light"/>
                <a:sym typeface="Touvlo Extra-Light"/>
              </a:rPr>
              <a:t>02</a:t>
            </a:r>
          </a:p>
        </p:txBody>
      </p:sp>
      <p:sp>
        <p:nvSpPr>
          <p:cNvPr id="11" name="AutoShape 11"/>
          <p:cNvSpPr/>
          <p:nvPr/>
        </p:nvSpPr>
        <p:spPr>
          <a:xfrm flipH="1">
            <a:off x="2127922" y="4310118"/>
            <a:ext cx="0" cy="1134111"/>
          </a:xfrm>
          <a:prstGeom prst="line">
            <a:avLst/>
          </a:prstGeom>
          <a:ln w="9525" cap="flat">
            <a:solidFill>
              <a:srgbClr val="3C55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grpSp>
        <p:nvGrpSpPr>
          <p:cNvPr id="12" name="Group 12"/>
          <p:cNvGrpSpPr/>
          <p:nvPr/>
        </p:nvGrpSpPr>
        <p:grpSpPr>
          <a:xfrm>
            <a:off x="773629" y="5796309"/>
            <a:ext cx="7298626" cy="1115406"/>
            <a:chOff x="0" y="0"/>
            <a:chExt cx="1922272" cy="2937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22272" cy="293769"/>
            </a:xfrm>
            <a:custGeom>
              <a:avLst/>
              <a:gdLst/>
              <a:ahLst/>
              <a:cxnLst/>
              <a:rect l="l" t="t" r="r" b="b"/>
              <a:pathLst>
                <a:path w="1922272" h="293769">
                  <a:moveTo>
                    <a:pt x="0" y="0"/>
                  </a:moveTo>
                  <a:lnTo>
                    <a:pt x="1922272" y="0"/>
                  </a:lnTo>
                  <a:lnTo>
                    <a:pt x="1922272" y="293769"/>
                  </a:lnTo>
                  <a:lnTo>
                    <a:pt x="0" y="2937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1922272" cy="274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 dirty="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78795" y="6115887"/>
            <a:ext cx="1049127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5000" spc="-500" dirty="0">
                <a:solidFill>
                  <a:srgbClr val="C37443"/>
                </a:solidFill>
                <a:latin typeface="Touvlo Extra-Light"/>
                <a:ea typeface="Touvlo Extra-Light"/>
                <a:cs typeface="Touvlo Extra-Light"/>
                <a:sym typeface="Touvlo Extra-Light"/>
              </a:rPr>
              <a:t>03</a:t>
            </a:r>
          </a:p>
        </p:txBody>
      </p:sp>
      <p:sp>
        <p:nvSpPr>
          <p:cNvPr id="16" name="AutoShape 16"/>
          <p:cNvSpPr/>
          <p:nvPr/>
        </p:nvSpPr>
        <p:spPr>
          <a:xfrm flipH="1">
            <a:off x="2127922" y="5777604"/>
            <a:ext cx="0" cy="1134111"/>
          </a:xfrm>
          <a:prstGeom prst="line">
            <a:avLst/>
          </a:prstGeom>
          <a:ln w="9525" cap="flat">
            <a:solidFill>
              <a:srgbClr val="3C55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sp>
        <p:nvSpPr>
          <p:cNvPr id="17" name="AutoShape 17"/>
          <p:cNvSpPr/>
          <p:nvPr/>
        </p:nvSpPr>
        <p:spPr>
          <a:xfrm flipH="1" flipV="1">
            <a:off x="13426467" y="69150"/>
            <a:ext cx="0" cy="10217850"/>
          </a:xfrm>
          <a:prstGeom prst="line">
            <a:avLst/>
          </a:prstGeom>
          <a:ln w="19050" cap="flat">
            <a:solidFill>
              <a:srgbClr val="3C55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sp>
        <p:nvSpPr>
          <p:cNvPr id="18" name="TextBox 18"/>
          <p:cNvSpPr txBox="1"/>
          <p:nvPr/>
        </p:nvSpPr>
        <p:spPr>
          <a:xfrm>
            <a:off x="4603917" y="1314450"/>
            <a:ext cx="8115300" cy="1228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spc="-999" dirty="0">
                <a:solidFill>
                  <a:srgbClr val="3C552D"/>
                </a:solidFill>
                <a:latin typeface="Touvlo"/>
                <a:ea typeface="Touvlo"/>
                <a:cs typeface="Touvlo"/>
                <a:sym typeface="Touvlo"/>
              </a:rPr>
              <a:t>AGENDA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62018" y="3255416"/>
            <a:ext cx="2569879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dirty="0">
                <a:solidFill>
                  <a:srgbClr val="737373"/>
                </a:solidFill>
                <a:latin typeface="Open Sauce"/>
                <a:ea typeface="Open Sauce"/>
                <a:cs typeface="Open Sauce"/>
                <a:sym typeface="Open Sauce"/>
              </a:rPr>
              <a:t>Data Sources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62018" y="4723648"/>
            <a:ext cx="5371750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dirty="0">
                <a:solidFill>
                  <a:srgbClr val="737373"/>
                </a:solidFill>
                <a:latin typeface="Open Sauce"/>
                <a:ea typeface="Open Sauce"/>
                <a:cs typeface="Open Sauce"/>
                <a:sym typeface="Open Sauce"/>
              </a:rPr>
              <a:t>Data Warehouse Design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62018" y="6024447"/>
            <a:ext cx="4908449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dirty="0">
                <a:solidFill>
                  <a:srgbClr val="737373"/>
                </a:solidFill>
                <a:latin typeface="Open Sauce"/>
                <a:ea typeface="Open Sauce"/>
                <a:cs typeface="Open Sauce"/>
                <a:sym typeface="Open Sauce"/>
              </a:rPr>
              <a:t>ETL</a:t>
            </a:r>
          </a:p>
        </p:txBody>
      </p:sp>
      <p:grpSp>
        <p:nvGrpSpPr>
          <p:cNvPr id="31" name="Group 12">
            <a:extLst>
              <a:ext uri="{FF2B5EF4-FFF2-40B4-BE49-F238E27FC236}">
                <a16:creationId xmlns:a16="http://schemas.microsoft.com/office/drawing/2014/main" id="{D5D855C5-69C3-8208-3146-94BD4C0BEED0}"/>
              </a:ext>
            </a:extLst>
          </p:cNvPr>
          <p:cNvGrpSpPr/>
          <p:nvPr/>
        </p:nvGrpSpPr>
        <p:grpSpPr>
          <a:xfrm>
            <a:off x="685800" y="7380894"/>
            <a:ext cx="7298626" cy="1115406"/>
            <a:chOff x="0" y="0"/>
            <a:chExt cx="1922272" cy="293769"/>
          </a:xfrm>
        </p:grpSpPr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74CDB793-F9AD-41B1-2BD1-94EB6DDF74FF}"/>
                </a:ext>
              </a:extLst>
            </p:cNvPr>
            <p:cNvSpPr/>
            <p:nvPr/>
          </p:nvSpPr>
          <p:spPr>
            <a:xfrm>
              <a:off x="0" y="0"/>
              <a:ext cx="1922272" cy="293769"/>
            </a:xfrm>
            <a:custGeom>
              <a:avLst/>
              <a:gdLst/>
              <a:ahLst/>
              <a:cxnLst/>
              <a:rect l="l" t="t" r="r" b="b"/>
              <a:pathLst>
                <a:path w="1922272" h="293769">
                  <a:moveTo>
                    <a:pt x="0" y="0"/>
                  </a:moveTo>
                  <a:lnTo>
                    <a:pt x="1922272" y="0"/>
                  </a:lnTo>
                  <a:lnTo>
                    <a:pt x="1922272" y="293769"/>
                  </a:lnTo>
                  <a:lnTo>
                    <a:pt x="0" y="2937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3" name="TextBox 14">
              <a:extLst>
                <a:ext uri="{FF2B5EF4-FFF2-40B4-BE49-F238E27FC236}">
                  <a16:creationId xmlns:a16="http://schemas.microsoft.com/office/drawing/2014/main" id="{3B2530F3-F1D9-B970-9464-AAA86B38ACD0}"/>
                </a:ext>
              </a:extLst>
            </p:cNvPr>
            <p:cNvSpPr txBox="1"/>
            <p:nvPr/>
          </p:nvSpPr>
          <p:spPr>
            <a:xfrm>
              <a:off x="0" y="19050"/>
              <a:ext cx="1922272" cy="2747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 dirty="0"/>
            </a:p>
          </p:txBody>
        </p:sp>
      </p:grpSp>
      <p:sp>
        <p:nvSpPr>
          <p:cNvPr id="34" name="TextBox 15">
            <a:extLst>
              <a:ext uri="{FF2B5EF4-FFF2-40B4-BE49-F238E27FC236}">
                <a16:creationId xmlns:a16="http://schemas.microsoft.com/office/drawing/2014/main" id="{326545E8-898A-904A-3B45-654E46929F3E}"/>
              </a:ext>
            </a:extLst>
          </p:cNvPr>
          <p:cNvSpPr txBox="1"/>
          <p:nvPr/>
        </p:nvSpPr>
        <p:spPr>
          <a:xfrm>
            <a:off x="990966" y="7700472"/>
            <a:ext cx="1049127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5000" spc="-500" dirty="0">
                <a:solidFill>
                  <a:srgbClr val="C37443"/>
                </a:solidFill>
                <a:latin typeface="Touvlo Extra-Light"/>
                <a:ea typeface="Touvlo Extra-Light"/>
                <a:cs typeface="Touvlo Extra-Light"/>
                <a:sym typeface="Touvlo Extra-Light"/>
              </a:rPr>
              <a:t>04</a:t>
            </a:r>
          </a:p>
        </p:txBody>
      </p:sp>
      <p:sp>
        <p:nvSpPr>
          <p:cNvPr id="35" name="AutoShape 16">
            <a:extLst>
              <a:ext uri="{FF2B5EF4-FFF2-40B4-BE49-F238E27FC236}">
                <a16:creationId xmlns:a16="http://schemas.microsoft.com/office/drawing/2014/main" id="{843063D3-E5EB-26F3-CA18-E1D929157907}"/>
              </a:ext>
            </a:extLst>
          </p:cNvPr>
          <p:cNvSpPr/>
          <p:nvPr/>
        </p:nvSpPr>
        <p:spPr>
          <a:xfrm flipH="1">
            <a:off x="2040093" y="7362189"/>
            <a:ext cx="0" cy="1134111"/>
          </a:xfrm>
          <a:prstGeom prst="line">
            <a:avLst/>
          </a:prstGeom>
          <a:ln w="9525" cap="flat">
            <a:solidFill>
              <a:srgbClr val="3C55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0AB0BE08-F539-DCE3-CDAA-07A9582BA4F8}"/>
              </a:ext>
            </a:extLst>
          </p:cNvPr>
          <p:cNvSpPr txBox="1"/>
          <p:nvPr/>
        </p:nvSpPr>
        <p:spPr>
          <a:xfrm>
            <a:off x="2474189" y="7609032"/>
            <a:ext cx="4908449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0"/>
              </a:lnSpc>
            </a:pPr>
            <a:r>
              <a:rPr lang="en-US" sz="2400" dirty="0">
                <a:solidFill>
                  <a:srgbClr val="737373"/>
                </a:solidFill>
                <a:latin typeface="Open Sauce"/>
                <a:ea typeface="Open Sauce"/>
                <a:cs typeface="Open Sauce"/>
                <a:sym typeface="Open Sauce"/>
              </a:rPr>
              <a:t>Business QA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060215"/>
            <a:ext cx="11458484" cy="2362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99"/>
              </a:lnSpc>
            </a:pPr>
            <a:r>
              <a:rPr lang="en-US" sz="9999" spc="-999" dirty="0">
                <a:solidFill>
                  <a:srgbClr val="3C552D"/>
                </a:solidFill>
                <a:latin typeface="Touvlo Extra-Light"/>
                <a:ea typeface="Touvlo Extra-Light"/>
                <a:cs typeface="Touvlo Extra-Light"/>
                <a:sym typeface="Touvlo Extra-Light"/>
              </a:rPr>
              <a:t>Data Warehouse Design- Ecommerce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38532" y="5317490"/>
            <a:ext cx="15754046" cy="7657326"/>
            <a:chOff x="0" y="0"/>
            <a:chExt cx="1419643" cy="690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9643" cy="690024"/>
            </a:xfrm>
            <a:custGeom>
              <a:avLst/>
              <a:gdLst/>
              <a:ahLst/>
              <a:cxnLst/>
              <a:rect l="l" t="t" r="r" b="b"/>
              <a:pathLst>
                <a:path w="1419643" h="690024">
                  <a:moveTo>
                    <a:pt x="0" y="0"/>
                  </a:moveTo>
                  <a:lnTo>
                    <a:pt x="1419643" y="0"/>
                  </a:lnTo>
                  <a:lnTo>
                    <a:pt x="1419643" y="690024"/>
                  </a:lnTo>
                  <a:lnTo>
                    <a:pt x="0" y="690024"/>
                  </a:lnTo>
                  <a:close/>
                </a:path>
              </a:pathLst>
            </a:custGeom>
            <a:blipFill>
              <a:blip r:embed="rId2"/>
              <a:stretch>
                <a:fillRect t="-18536" b="-18536"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9" name="Freeform 9"/>
          <p:cNvSpPr/>
          <p:nvPr/>
        </p:nvSpPr>
        <p:spPr>
          <a:xfrm>
            <a:off x="6338749" y="983353"/>
            <a:ext cx="454548" cy="454548"/>
          </a:xfrm>
          <a:custGeom>
            <a:avLst/>
            <a:gdLst/>
            <a:ahLst/>
            <a:cxnLst/>
            <a:rect l="l" t="t" r="r" b="b"/>
            <a:pathLst>
              <a:path w="454548" h="454548">
                <a:moveTo>
                  <a:pt x="0" y="0"/>
                </a:moveTo>
                <a:lnTo>
                  <a:pt x="454548" y="0"/>
                </a:lnTo>
                <a:lnTo>
                  <a:pt x="454548" y="454549"/>
                </a:lnTo>
                <a:lnTo>
                  <a:pt x="0" y="4545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1" name="TextBox 11"/>
          <p:cNvSpPr txBox="1"/>
          <p:nvPr/>
        </p:nvSpPr>
        <p:spPr>
          <a:xfrm>
            <a:off x="4211653" y="1047750"/>
            <a:ext cx="2354370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1" dirty="0">
                <a:solidFill>
                  <a:srgbClr val="3C552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Presentation</a:t>
            </a:r>
          </a:p>
        </p:txBody>
      </p:sp>
      <p:sp>
        <p:nvSpPr>
          <p:cNvPr id="18" name="AutoShape 18"/>
          <p:cNvSpPr/>
          <p:nvPr/>
        </p:nvSpPr>
        <p:spPr>
          <a:xfrm flipH="1">
            <a:off x="1028700" y="4969510"/>
            <a:ext cx="1818132" cy="0"/>
          </a:xfrm>
          <a:prstGeom prst="line">
            <a:avLst/>
          </a:prstGeom>
          <a:ln w="19050" cap="flat">
            <a:solidFill>
              <a:srgbClr val="3C552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29367E-9946-B4B7-D3A3-D874B7C27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1ADB75A-4421-8F40-1EA4-36ED48D94622}"/>
              </a:ext>
            </a:extLst>
          </p:cNvPr>
          <p:cNvSpPr txBox="1"/>
          <p:nvPr/>
        </p:nvSpPr>
        <p:spPr>
          <a:xfrm>
            <a:off x="609600" y="2262981"/>
            <a:ext cx="13138793" cy="6976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algn="just">
              <a:lnSpc>
                <a:spcPts val="3168"/>
              </a:lnSpc>
            </a:pPr>
            <a:r>
              <a:rPr lang="en-US" sz="3200" b="1" spc="112" dirty="0">
                <a:solidFill>
                  <a:srgbClr val="737373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Star Schema</a:t>
            </a:r>
          </a:p>
          <a:p>
            <a:pPr marL="259080" lvl="1" algn="just">
              <a:lnSpc>
                <a:spcPts val="3168"/>
              </a:lnSpc>
            </a:pPr>
            <a:endParaRPr lang="en-US" sz="3200" spc="112" dirty="0">
              <a:solidFill>
                <a:srgbClr val="737373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259080" lvl="1" algn="just">
              <a:lnSpc>
                <a:spcPts val="3168"/>
              </a:lnSpc>
            </a:pPr>
            <a:r>
              <a:rPr lang="en-US" sz="3200" i="1" u="sng" spc="112" dirty="0">
                <a:solidFill>
                  <a:srgbClr val="737373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Components:</a:t>
            </a:r>
          </a:p>
          <a:p>
            <a:pPr marL="259080" lvl="1" algn="just">
              <a:lnSpc>
                <a:spcPts val="3168"/>
              </a:lnSpc>
            </a:pPr>
            <a:endParaRPr lang="en-US" sz="3200" spc="112" dirty="0">
              <a:solidFill>
                <a:srgbClr val="737373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716280" lvl="1" indent="-457200" algn="just">
              <a:lnSpc>
                <a:spcPts val="3168"/>
              </a:lnSpc>
              <a:buFont typeface="Wingdings" panose="05000000000000000000" pitchFamily="2" charset="2"/>
              <a:buChar char="Ø"/>
            </a:pPr>
            <a:r>
              <a:rPr lang="en-US" sz="3200" spc="112" dirty="0">
                <a:solidFill>
                  <a:srgbClr val="737373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Fact Tables:</a:t>
            </a:r>
          </a:p>
          <a:p>
            <a:pPr marL="716280" lvl="1" indent="-457200" algn="just">
              <a:lnSpc>
                <a:spcPts val="3168"/>
              </a:lnSpc>
              <a:buFont typeface="Wingdings" panose="05000000000000000000" pitchFamily="2" charset="2"/>
              <a:buChar char="Ø"/>
            </a:pPr>
            <a:endParaRPr lang="en-US" sz="3200" spc="112" dirty="0">
              <a:solidFill>
                <a:srgbClr val="737373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716280" lvl="1" indent="-457200" algn="just">
              <a:lnSpc>
                <a:spcPts val="3168"/>
              </a:lnSpc>
              <a:buFont typeface="Arial" panose="020B0604020202020204" pitchFamily="34" charset="0"/>
              <a:buChar char="•"/>
            </a:pPr>
            <a:r>
              <a:rPr lang="en-US" sz="3200" spc="112" dirty="0">
                <a:solidFill>
                  <a:srgbClr val="737373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Fact Order</a:t>
            </a:r>
          </a:p>
          <a:p>
            <a:pPr marL="716280" lvl="1" indent="-457200" algn="just">
              <a:lnSpc>
                <a:spcPts val="3168"/>
              </a:lnSpc>
              <a:buFont typeface="Arial" panose="020B0604020202020204" pitchFamily="34" charset="0"/>
              <a:buChar char="•"/>
            </a:pPr>
            <a:r>
              <a:rPr lang="en-US" sz="3200" spc="112" dirty="0">
                <a:solidFill>
                  <a:srgbClr val="737373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Fact Order Item</a:t>
            </a:r>
          </a:p>
          <a:p>
            <a:pPr marL="716280" lvl="1" indent="-457200" algn="just">
              <a:lnSpc>
                <a:spcPts val="3168"/>
              </a:lnSpc>
              <a:buFont typeface="Arial" panose="020B0604020202020204" pitchFamily="34" charset="0"/>
              <a:buChar char="•"/>
            </a:pPr>
            <a:r>
              <a:rPr lang="en-US" sz="3200" spc="112" dirty="0">
                <a:solidFill>
                  <a:srgbClr val="737373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Fact Payment</a:t>
            </a:r>
          </a:p>
          <a:p>
            <a:pPr marL="716280" lvl="1" indent="-457200" algn="just">
              <a:lnSpc>
                <a:spcPts val="3168"/>
              </a:lnSpc>
              <a:buFont typeface="Arial" panose="020B0604020202020204" pitchFamily="34" charset="0"/>
              <a:buChar char="•"/>
            </a:pPr>
            <a:endParaRPr lang="en-US" sz="3200" spc="112" dirty="0">
              <a:solidFill>
                <a:srgbClr val="737373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259080" lvl="1" algn="just">
              <a:lnSpc>
                <a:spcPts val="3168"/>
              </a:lnSpc>
            </a:pPr>
            <a:endParaRPr lang="en-US" sz="3200" spc="112" dirty="0">
              <a:solidFill>
                <a:srgbClr val="737373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716280" lvl="1" indent="-457200" algn="just">
              <a:lnSpc>
                <a:spcPts val="3168"/>
              </a:lnSpc>
              <a:buFont typeface="Wingdings" panose="05000000000000000000" pitchFamily="2" charset="2"/>
              <a:buChar char="Ø"/>
            </a:pPr>
            <a:r>
              <a:rPr lang="en-US" sz="3200" spc="112" dirty="0">
                <a:solidFill>
                  <a:srgbClr val="737373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Dimension Tables:</a:t>
            </a:r>
          </a:p>
          <a:p>
            <a:pPr marL="259080" lvl="1" algn="just">
              <a:lnSpc>
                <a:spcPts val="3168"/>
              </a:lnSpc>
            </a:pPr>
            <a:endParaRPr lang="en-US" sz="3200" spc="112" dirty="0">
              <a:solidFill>
                <a:srgbClr val="737373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716280" lvl="1" indent="-457200" algn="just">
              <a:lnSpc>
                <a:spcPts val="3168"/>
              </a:lnSpc>
              <a:buFont typeface="Arial" panose="020B0604020202020204" pitchFamily="34" charset="0"/>
              <a:buChar char="•"/>
            </a:pPr>
            <a:r>
              <a:rPr lang="en-US" sz="3200" spc="112" dirty="0">
                <a:solidFill>
                  <a:srgbClr val="737373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Dim Customer.</a:t>
            </a:r>
          </a:p>
          <a:p>
            <a:pPr marL="716280" lvl="1" indent="-457200" algn="just">
              <a:lnSpc>
                <a:spcPts val="3168"/>
              </a:lnSpc>
              <a:buFont typeface="Arial" panose="020B0604020202020204" pitchFamily="34" charset="0"/>
              <a:buChar char="•"/>
            </a:pPr>
            <a:r>
              <a:rPr lang="en-US" sz="3200" spc="112" dirty="0">
                <a:solidFill>
                  <a:srgbClr val="737373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Dim Product.</a:t>
            </a:r>
          </a:p>
          <a:p>
            <a:pPr marL="716280" lvl="1" indent="-457200" algn="just">
              <a:lnSpc>
                <a:spcPts val="3168"/>
              </a:lnSpc>
              <a:buFont typeface="Arial" panose="020B0604020202020204" pitchFamily="34" charset="0"/>
              <a:buChar char="•"/>
            </a:pPr>
            <a:r>
              <a:rPr lang="en-US" sz="3200" spc="112" dirty="0">
                <a:solidFill>
                  <a:srgbClr val="737373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Dim Seller.</a:t>
            </a:r>
          </a:p>
          <a:p>
            <a:pPr marL="716280" lvl="1" indent="-457200" algn="just">
              <a:lnSpc>
                <a:spcPts val="3168"/>
              </a:lnSpc>
              <a:buFont typeface="Arial" panose="020B0604020202020204" pitchFamily="34" charset="0"/>
              <a:buChar char="•"/>
            </a:pPr>
            <a:r>
              <a:rPr lang="en-US" sz="3200" spc="112" dirty="0">
                <a:solidFill>
                  <a:srgbClr val="737373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Dim Feedback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ED0BC7B-EADE-DA22-2739-8440FC861B76}"/>
              </a:ext>
            </a:extLst>
          </p:cNvPr>
          <p:cNvSpPr txBox="1"/>
          <p:nvPr/>
        </p:nvSpPr>
        <p:spPr>
          <a:xfrm>
            <a:off x="705070" y="1181100"/>
            <a:ext cx="8438930" cy="36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4000" spc="-120" dirty="0">
                <a:solidFill>
                  <a:srgbClr val="C37443"/>
                </a:solidFill>
                <a:latin typeface="Open Sauce"/>
                <a:ea typeface="Open Sauce"/>
                <a:cs typeface="Open Sauce"/>
                <a:sym typeface="Open Sauce"/>
              </a:rPr>
              <a:t>Data Warehouse Design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41239C-188D-6604-7157-D0FFDA4BF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582727"/>
            <a:ext cx="10950889" cy="52277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02663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EA60E1-D51D-1AC5-77E7-68C70C628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396A8E6-604E-D984-72A7-93939434C26B}"/>
              </a:ext>
            </a:extLst>
          </p:cNvPr>
          <p:cNvSpPr txBox="1"/>
          <p:nvPr/>
        </p:nvSpPr>
        <p:spPr>
          <a:xfrm>
            <a:off x="609600" y="2262981"/>
            <a:ext cx="13138793" cy="5827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3200" b="1" dirty="0"/>
              <a:t>Extract:</a:t>
            </a: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Pull data from CSV files.</a:t>
            </a:r>
          </a:p>
          <a:p>
            <a:endParaRPr lang="en-GB" sz="3200" dirty="0"/>
          </a:p>
          <a:p>
            <a:r>
              <a:rPr lang="en-GB" sz="3200" b="1" dirty="0"/>
              <a:t>Transform:</a:t>
            </a: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Handle Duplicates values and standardize formats and null Values.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r>
              <a:rPr lang="en-GB" sz="3200" b="1" dirty="0"/>
              <a:t>Load:</a:t>
            </a: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Populate the data warehouse with transformed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r>
              <a:rPr lang="en-GB" sz="3200" b="1" dirty="0"/>
              <a:t>Tools Used:</a:t>
            </a:r>
            <a:r>
              <a:rPr lang="en-GB" sz="3200" dirty="0"/>
              <a:t> SQL,</a:t>
            </a:r>
            <a:r>
              <a:rPr lang="en-GB" sz="3200" i="0" dirty="0">
                <a:effectLst/>
                <a:latin typeface="Inter"/>
              </a:rPr>
              <a:t> Convert CSV to Insert SQL Online</a:t>
            </a:r>
          </a:p>
          <a:p>
            <a:endParaRPr lang="en-GB" sz="3200" dirty="0"/>
          </a:p>
          <a:p>
            <a:pPr marL="716280" lvl="1" indent="-457200" algn="just">
              <a:lnSpc>
                <a:spcPts val="3168"/>
              </a:lnSpc>
              <a:buFont typeface="Arial" panose="020B0604020202020204" pitchFamily="34" charset="0"/>
              <a:buChar char="•"/>
            </a:pPr>
            <a:endParaRPr lang="en-US" sz="3200" spc="112" dirty="0">
              <a:solidFill>
                <a:srgbClr val="737373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D04591C-62F8-CCC7-DA1C-21E4178CD659}"/>
              </a:ext>
            </a:extLst>
          </p:cNvPr>
          <p:cNvSpPr txBox="1"/>
          <p:nvPr/>
        </p:nvSpPr>
        <p:spPr>
          <a:xfrm>
            <a:off x="705070" y="1181100"/>
            <a:ext cx="8438930" cy="36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4000" spc="-120" dirty="0">
                <a:solidFill>
                  <a:srgbClr val="C37443"/>
                </a:solidFill>
                <a:latin typeface="Open Sauce"/>
                <a:ea typeface="Open Sauce"/>
                <a:cs typeface="Open Sauce"/>
                <a:sym typeface="Open Sauce"/>
              </a:rPr>
              <a:t>ETL</a:t>
            </a:r>
          </a:p>
        </p:txBody>
      </p:sp>
    </p:spTree>
    <p:extLst>
      <p:ext uri="{BB962C8B-B14F-4D97-AF65-F5344CB8AC3E}">
        <p14:creationId xmlns:p14="http://schemas.microsoft.com/office/powerpoint/2010/main" val="3593922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3506B2-E9AA-5999-FD92-28A5A6759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5BE2C6D-8240-34C5-DB51-2D5309AB29E0}"/>
              </a:ext>
            </a:extLst>
          </p:cNvPr>
          <p:cNvSpPr txBox="1"/>
          <p:nvPr/>
        </p:nvSpPr>
        <p:spPr>
          <a:xfrm>
            <a:off x="609600" y="2262981"/>
            <a:ext cx="13138793" cy="4349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GB" sz="3200" dirty="0"/>
          </a:p>
          <a:p>
            <a:r>
              <a:rPr lang="en-GB" sz="3200" b="1" dirty="0"/>
              <a:t>Transform:</a:t>
            </a: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Dim Customer: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3200" dirty="0"/>
              <a:t>Check duplicate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GB" sz="3200" dirty="0"/>
              <a:t>Remove duplicate user name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endParaRPr lang="en-GB" sz="3200" dirty="0"/>
          </a:p>
          <a:p>
            <a:pPr marL="716280" lvl="1" indent="-457200" algn="just">
              <a:lnSpc>
                <a:spcPts val="3168"/>
              </a:lnSpc>
              <a:buFont typeface="Arial" panose="020B0604020202020204" pitchFamily="34" charset="0"/>
              <a:buChar char="•"/>
            </a:pPr>
            <a:endParaRPr lang="en-US" sz="3200" spc="112" dirty="0">
              <a:solidFill>
                <a:srgbClr val="737373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DB323E5-E6EF-663E-E6AF-9CD520CE3E7B}"/>
              </a:ext>
            </a:extLst>
          </p:cNvPr>
          <p:cNvSpPr txBox="1"/>
          <p:nvPr/>
        </p:nvSpPr>
        <p:spPr>
          <a:xfrm>
            <a:off x="705070" y="1181100"/>
            <a:ext cx="8438930" cy="36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4000" spc="-120" dirty="0">
                <a:solidFill>
                  <a:srgbClr val="C37443"/>
                </a:solidFill>
                <a:latin typeface="Open Sauce"/>
                <a:ea typeface="Open Sauce"/>
                <a:cs typeface="Open Sauce"/>
                <a:sym typeface="Open Sauce"/>
              </a:rPr>
              <a:t>ETL Challenges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6695F-D3EF-A5D1-6747-FB18F493C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105400"/>
            <a:ext cx="12099645" cy="45987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80450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38AFAB-808C-84E4-5F58-09E723E0F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EC40345-1C92-46C4-F824-C0C4DB0A115E}"/>
              </a:ext>
            </a:extLst>
          </p:cNvPr>
          <p:cNvSpPr txBox="1"/>
          <p:nvPr/>
        </p:nvSpPr>
        <p:spPr>
          <a:xfrm>
            <a:off x="609600" y="2262981"/>
            <a:ext cx="13138793" cy="4349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GB" sz="3200" dirty="0"/>
          </a:p>
          <a:p>
            <a:r>
              <a:rPr lang="en-GB" sz="3200" b="1" dirty="0"/>
              <a:t>Transform:</a:t>
            </a: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Fact order:</a:t>
            </a:r>
          </a:p>
          <a:p>
            <a:r>
              <a:rPr lang="en-GB" sz="3200" dirty="0"/>
              <a:t>Formats Transactional times </a:t>
            </a:r>
          </a:p>
          <a:p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endParaRPr lang="en-GB" sz="3200" dirty="0"/>
          </a:p>
          <a:p>
            <a:pPr marL="716280" lvl="1" indent="-457200" algn="just">
              <a:lnSpc>
                <a:spcPts val="3168"/>
              </a:lnSpc>
              <a:buFont typeface="Arial" panose="020B0604020202020204" pitchFamily="34" charset="0"/>
              <a:buChar char="•"/>
            </a:pPr>
            <a:endParaRPr lang="en-US" sz="3200" spc="112" dirty="0">
              <a:solidFill>
                <a:srgbClr val="737373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4904721-3B21-B3A1-B889-937A74CE9E0A}"/>
              </a:ext>
            </a:extLst>
          </p:cNvPr>
          <p:cNvSpPr txBox="1"/>
          <p:nvPr/>
        </p:nvSpPr>
        <p:spPr>
          <a:xfrm>
            <a:off x="705070" y="1181100"/>
            <a:ext cx="8438930" cy="36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4000" spc="-120" dirty="0">
                <a:solidFill>
                  <a:srgbClr val="C37443"/>
                </a:solidFill>
                <a:latin typeface="Open Sauce"/>
                <a:ea typeface="Open Sauce"/>
                <a:cs typeface="Open Sauce"/>
                <a:sym typeface="Open Sauce"/>
              </a:rPr>
              <a:t>ETL Challenges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B38B1-9E60-C78F-F7ED-1F38A61DB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06" y="4446538"/>
            <a:ext cx="10629900" cy="44045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69418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4045BE-29E3-6834-6F02-7CFBD52BF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7ADFDF8-5141-1E03-750E-58FB6256F82C}"/>
              </a:ext>
            </a:extLst>
          </p:cNvPr>
          <p:cNvSpPr txBox="1"/>
          <p:nvPr/>
        </p:nvSpPr>
        <p:spPr>
          <a:xfrm>
            <a:off x="609600" y="2262981"/>
            <a:ext cx="13138793" cy="4349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GB" sz="3200" dirty="0"/>
          </a:p>
          <a:p>
            <a:r>
              <a:rPr lang="en-GB" sz="3200" b="1" dirty="0"/>
              <a:t>Transform:</a:t>
            </a: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Fact order:</a:t>
            </a:r>
          </a:p>
          <a:p>
            <a:r>
              <a:rPr lang="en-GB" sz="3200" dirty="0"/>
              <a:t>Handle nulls in Transactional Times</a:t>
            </a:r>
          </a:p>
          <a:p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endParaRPr lang="en-GB" sz="3200" dirty="0"/>
          </a:p>
          <a:p>
            <a:pPr marL="716280" lvl="1" indent="-457200" algn="just">
              <a:lnSpc>
                <a:spcPts val="3168"/>
              </a:lnSpc>
              <a:buFont typeface="Arial" panose="020B0604020202020204" pitchFamily="34" charset="0"/>
              <a:buChar char="•"/>
            </a:pPr>
            <a:endParaRPr lang="en-US" sz="3200" spc="112" dirty="0">
              <a:solidFill>
                <a:srgbClr val="737373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630D368-026E-49A5-E9DE-06143BCA429E}"/>
              </a:ext>
            </a:extLst>
          </p:cNvPr>
          <p:cNvSpPr txBox="1"/>
          <p:nvPr/>
        </p:nvSpPr>
        <p:spPr>
          <a:xfrm>
            <a:off x="705070" y="1181100"/>
            <a:ext cx="8438930" cy="36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4000" spc="-120" dirty="0">
                <a:solidFill>
                  <a:srgbClr val="C37443"/>
                </a:solidFill>
                <a:latin typeface="Open Sauce"/>
                <a:ea typeface="Open Sauce"/>
                <a:cs typeface="Open Sauce"/>
                <a:sym typeface="Open Sauce"/>
              </a:rPr>
              <a:t>ETL Challenges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298DD-3C54-256C-F6E0-A1DCC95E1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18" y="4838700"/>
            <a:ext cx="5753599" cy="38865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218461FC-7662-D160-90E6-B4C06D375C6E}"/>
              </a:ext>
            </a:extLst>
          </p:cNvPr>
          <p:cNvSpPr txBox="1"/>
          <p:nvPr/>
        </p:nvSpPr>
        <p:spPr>
          <a:xfrm>
            <a:off x="7315200" y="2262981"/>
            <a:ext cx="13138793" cy="6319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GB" sz="3200" dirty="0"/>
          </a:p>
          <a:p>
            <a:r>
              <a:rPr lang="en-GB" sz="3200" b="1" dirty="0"/>
              <a:t>Transform:</a:t>
            </a: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Fact order:</a:t>
            </a:r>
          </a:p>
          <a:p>
            <a:r>
              <a:rPr lang="en-GB" sz="3200" dirty="0"/>
              <a:t>Missing Foreign Key</a:t>
            </a:r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endParaRPr lang="en-GB" sz="3200" dirty="0"/>
          </a:p>
          <a:p>
            <a:pPr marL="716280" lvl="1" indent="-457200" algn="just">
              <a:lnSpc>
                <a:spcPts val="3168"/>
              </a:lnSpc>
              <a:buFont typeface="Arial" panose="020B0604020202020204" pitchFamily="34" charset="0"/>
              <a:buChar char="•"/>
            </a:pPr>
            <a:endParaRPr lang="en-US" sz="3200" spc="112" dirty="0">
              <a:solidFill>
                <a:srgbClr val="737373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B680D8-1303-8BEA-7530-5A63E9C1A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996" y="4838700"/>
            <a:ext cx="10089180" cy="37778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17564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8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988583-616E-0F7C-CA30-41745F53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2791CAD-59EC-FCA9-A8EC-F3D430F162A4}"/>
              </a:ext>
            </a:extLst>
          </p:cNvPr>
          <p:cNvSpPr txBox="1"/>
          <p:nvPr/>
        </p:nvSpPr>
        <p:spPr>
          <a:xfrm>
            <a:off x="574964" y="1830646"/>
            <a:ext cx="7924800" cy="5334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GB" sz="3200" dirty="0"/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When is the peak season of our e-commerce?</a:t>
            </a:r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endParaRPr lang="en-GB" sz="3200" dirty="0"/>
          </a:p>
          <a:p>
            <a:pPr marL="716280" lvl="1" indent="-457200" algn="just">
              <a:lnSpc>
                <a:spcPts val="3168"/>
              </a:lnSpc>
              <a:buFont typeface="Arial" panose="020B0604020202020204" pitchFamily="34" charset="0"/>
              <a:buChar char="•"/>
            </a:pPr>
            <a:endParaRPr lang="en-US" sz="3200" spc="112" dirty="0">
              <a:solidFill>
                <a:srgbClr val="737373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BEA8A18-73A5-C85C-9949-53185C41EB69}"/>
              </a:ext>
            </a:extLst>
          </p:cNvPr>
          <p:cNvSpPr txBox="1"/>
          <p:nvPr/>
        </p:nvSpPr>
        <p:spPr>
          <a:xfrm>
            <a:off x="705070" y="1181100"/>
            <a:ext cx="8438930" cy="367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4000" spc="-120" dirty="0">
                <a:solidFill>
                  <a:srgbClr val="C37443"/>
                </a:solidFill>
                <a:latin typeface="Open Sauce"/>
                <a:ea typeface="Open Sauce"/>
                <a:cs typeface="Open Sauce"/>
                <a:sym typeface="Open Sauce"/>
              </a:rPr>
              <a:t>Business Review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84356DC-BA28-2B6E-11A8-52E27FC59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9" y="3585331"/>
            <a:ext cx="5425910" cy="44352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5" name="TextBox 2">
            <a:extLst>
              <a:ext uri="{FF2B5EF4-FFF2-40B4-BE49-F238E27FC236}">
                <a16:creationId xmlns:a16="http://schemas.microsoft.com/office/drawing/2014/main" id="{E87D0DF7-EC45-397D-ABF4-7188B16680F2}"/>
              </a:ext>
            </a:extLst>
          </p:cNvPr>
          <p:cNvSpPr txBox="1"/>
          <p:nvPr/>
        </p:nvSpPr>
        <p:spPr>
          <a:xfrm>
            <a:off x="9144000" y="2262981"/>
            <a:ext cx="7924800" cy="4349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3200" dirty="0"/>
              <a:t>2.</a:t>
            </a:r>
            <a:r>
              <a:rPr lang="en-GB" sz="3200" b="0" i="0" dirty="0">
                <a:solidFill>
                  <a:srgbClr val="1F2328"/>
                </a:solidFill>
                <a:effectLst/>
                <a:latin typeface="-apple-system"/>
              </a:rPr>
              <a:t>What time users are most likely make an order or using the ecommerce app?</a:t>
            </a:r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endParaRPr lang="en-GB" sz="3200" dirty="0"/>
          </a:p>
          <a:p>
            <a:endParaRPr lang="en-GB" sz="3200" dirty="0"/>
          </a:p>
          <a:p>
            <a:pPr marL="716280" lvl="1" indent="-457200" algn="just">
              <a:lnSpc>
                <a:spcPts val="3168"/>
              </a:lnSpc>
              <a:buFont typeface="Arial" panose="020B0604020202020204" pitchFamily="34" charset="0"/>
              <a:buChar char="•"/>
            </a:pPr>
            <a:endParaRPr lang="en-US" sz="3200" spc="112" dirty="0">
              <a:solidFill>
                <a:srgbClr val="737373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CB6D41A-4835-EB4B-984D-6F998D5F6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127" y="3855864"/>
            <a:ext cx="6523285" cy="38941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5476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301</Words>
  <Application>Microsoft Office PowerPoint</Application>
  <PresentationFormat>Custom</PresentationFormat>
  <Paragraphs>162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Open Sauce</vt:lpstr>
      <vt:lpstr>-apple-system</vt:lpstr>
      <vt:lpstr>Touvlo</vt:lpstr>
      <vt:lpstr>Arial</vt:lpstr>
      <vt:lpstr>Touvlo Extra-Light</vt:lpstr>
      <vt:lpstr>Inter</vt:lpstr>
      <vt:lpstr>Open Sauce Bold</vt:lpstr>
      <vt:lpstr>Calibri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Light Simple and Straightforward Trucking Business Plan Visual Charts Presentation</dc:title>
  <dc:creator>Lenovo</dc:creator>
  <cp:lastModifiedBy>Reham Rgad</cp:lastModifiedBy>
  <cp:revision>15</cp:revision>
  <dcterms:created xsi:type="dcterms:W3CDTF">2006-08-16T00:00:00Z</dcterms:created>
  <dcterms:modified xsi:type="dcterms:W3CDTF">2025-01-15T13:26:31Z</dcterms:modified>
  <dc:identifier>DAGb_0G7gew</dc:identifier>
</cp:coreProperties>
</file>